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65" r:id="rId4"/>
    <p:sldId id="273" r:id="rId5"/>
    <p:sldId id="274" r:id="rId6"/>
    <p:sldId id="275" r:id="rId7"/>
    <p:sldId id="276" r:id="rId8"/>
    <p:sldId id="277" r:id="rId9"/>
    <p:sldId id="258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1" autoAdjust="0"/>
    <p:restoredTop sz="94660"/>
  </p:normalViewPr>
  <p:slideViewPr>
    <p:cSldViewPr snapToGrid="0">
      <p:cViewPr varScale="1">
        <p:scale>
          <a:sx n="73" d="100"/>
          <a:sy n="73" d="100"/>
        </p:scale>
        <p:origin x="-492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58129" y="434162"/>
            <a:ext cx="11075745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963168" y="1820206"/>
            <a:ext cx="103632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963168" y="3685032"/>
            <a:ext cx="103632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6D0D6A3-5EEF-4442-8806-8035E8711264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824F73-953D-4186-8836-C3B6A3106A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0560" y="4983480"/>
            <a:ext cx="1091184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70560" y="530352"/>
            <a:ext cx="1091184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6D0D6A3-5EEF-4442-8806-8035E8711264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824F73-953D-4186-8836-C3B6A3106A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533405"/>
            <a:ext cx="26416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711200" y="533403"/>
            <a:ext cx="79248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6D0D6A3-5EEF-4442-8806-8035E8711264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824F73-953D-4186-8836-C3B6A3106A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0560" y="4983480"/>
            <a:ext cx="1091184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70560" y="530352"/>
            <a:ext cx="1091184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6D0D6A3-5EEF-4442-8806-8035E8711264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824F73-953D-4186-8836-C3B6A3106A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58129" y="434163"/>
            <a:ext cx="11075745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4459" y="4928616"/>
            <a:ext cx="1091184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4459" y="5624484"/>
            <a:ext cx="1091184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6D0D6A3-5EEF-4442-8806-8035E8711264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824F73-953D-4186-8836-C3B6A3106A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3" y="530352"/>
            <a:ext cx="524256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340480" y="530352"/>
            <a:ext cx="524256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6D0D6A3-5EEF-4442-8806-8035E8711264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824F73-953D-4186-8836-C3B6A3106A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0560" y="4983480"/>
            <a:ext cx="1091184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09632" y="579438"/>
            <a:ext cx="524256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202892" y="579438"/>
            <a:ext cx="524256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809632" y="1447800"/>
            <a:ext cx="524256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202892" y="1447800"/>
            <a:ext cx="524256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6D0D6A3-5EEF-4442-8806-8035E8711264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824F73-953D-4186-8836-C3B6A3106A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6D0D6A3-5EEF-4442-8806-8035E8711264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824F73-953D-4186-8836-C3B6A3106A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6D0D6A3-5EEF-4442-8806-8035E8711264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824F73-953D-4186-8836-C3B6A3106A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85045" y="533400"/>
            <a:ext cx="39624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7385129" y="1447802"/>
            <a:ext cx="39624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015163" y="930144"/>
            <a:ext cx="6168212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6D0D6A3-5EEF-4442-8806-8035E8711264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824F73-953D-4186-8836-C3B6A3106A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8534401" y="434162"/>
            <a:ext cx="3099473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5012056"/>
            <a:ext cx="109728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8616949" y="533400"/>
            <a:ext cx="298704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6D0D6A3-5EEF-4442-8806-8035E8711264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824F73-953D-4186-8836-C3B6A3106A1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61973" y="435768"/>
            <a:ext cx="7900416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58129" y="434162"/>
            <a:ext cx="11075745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670560" y="4985590"/>
            <a:ext cx="1091184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670560" y="530352"/>
            <a:ext cx="1091184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5035104" y="6111876"/>
            <a:ext cx="3048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46D0D6A3-5EEF-4442-8806-8035E8711264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8083104" y="6111876"/>
            <a:ext cx="3048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11131104" y="6111876"/>
            <a:ext cx="609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E3824F73-953D-4186-8836-C3B6A3106A1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1997242" y="404739"/>
            <a:ext cx="87578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287383" y="352697"/>
            <a:ext cx="11586753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3200" b="1" dirty="0" smtClean="0"/>
          </a:p>
          <a:p>
            <a:pPr algn="ctr"/>
            <a:r>
              <a:rPr lang="ru-RU" sz="2800" b="1" dirty="0" smtClean="0"/>
              <a:t>МАДОУ «Детский сад №161 комбинированного вида» Приволжского района г.Казани</a:t>
            </a:r>
          </a:p>
          <a:p>
            <a:pPr algn="ctr"/>
            <a:endParaRPr lang="ru-RU" sz="3200" b="1" dirty="0" smtClean="0"/>
          </a:p>
          <a:p>
            <a:pPr algn="ctr"/>
            <a:endParaRPr lang="ru-RU" sz="3200" b="1" dirty="0" smtClean="0"/>
          </a:p>
          <a:p>
            <a:pPr algn="ctr"/>
            <a:r>
              <a:rPr lang="ru-RU" sz="3200" b="1" dirty="0" smtClean="0"/>
              <a:t>Комплекс утренней гимнастики </a:t>
            </a:r>
          </a:p>
          <a:p>
            <a:pPr algn="ctr"/>
            <a:r>
              <a:rPr lang="ru-RU" sz="3200" b="1" dirty="0" smtClean="0"/>
              <a:t>в подготовительной</a:t>
            </a:r>
            <a:r>
              <a:rPr lang="ru-RU" sz="3200" b="1" dirty="0" smtClean="0"/>
              <a:t> </a:t>
            </a:r>
            <a:r>
              <a:rPr lang="ru-RU" sz="3200" b="1" dirty="0" smtClean="0"/>
              <a:t>группе</a:t>
            </a:r>
            <a:endParaRPr lang="ru-RU" sz="3200" b="1" dirty="0"/>
          </a:p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3633537" y="4126832"/>
            <a:ext cx="730007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r"/>
            <a:r>
              <a:rPr lang="ru-RU" dirty="0" smtClean="0"/>
              <a:t>Подготовила: инструктор по физической культуре       </a:t>
            </a:r>
            <a:r>
              <a:rPr lang="ru-RU" dirty="0" err="1" smtClean="0"/>
              <a:t>Сибгатуллина</a:t>
            </a:r>
            <a:r>
              <a:rPr lang="ru-RU" dirty="0" smtClean="0"/>
              <a:t> А.Н.(</a:t>
            </a:r>
            <a:r>
              <a:rPr lang="en-US" dirty="0" smtClean="0"/>
              <a:t>I </a:t>
            </a:r>
            <a:r>
              <a:rPr lang="ru-RU" dirty="0" smtClean="0"/>
              <a:t>кв.категория)</a:t>
            </a:r>
          </a:p>
          <a:p>
            <a:pPr algn="ctr"/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5137485" y="6087980"/>
            <a:ext cx="14191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270085246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effectLst>
            <a:glow rad="127000">
              <a:schemeClr val="accent1">
                <a:alpha val="55000"/>
              </a:schemeClr>
            </a:glow>
          </a:effectLst>
        </p:spPr>
      </p:pic>
      <p:sp>
        <p:nvSpPr>
          <p:cNvPr id="3" name="TextBox 2"/>
          <p:cNvSpPr txBox="1"/>
          <p:nvPr/>
        </p:nvSpPr>
        <p:spPr>
          <a:xfrm>
            <a:off x="397042" y="288758"/>
            <a:ext cx="10684042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Какой должна быть утренняя гимнастика</a:t>
            </a:r>
          </a:p>
          <a:p>
            <a:pPr marL="514350" indent="-514350" algn="just">
              <a:buAutoNum type="arabicPeriod"/>
            </a:pPr>
            <a:r>
              <a:rPr lang="ru-RU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Регулярной, систематической.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Оздоровительный эффект достигается с помощью систематического выполнения.</a:t>
            </a:r>
          </a:p>
          <a:p>
            <a:pPr marL="514350" indent="-514350" algn="just">
              <a:buAutoNum type="arabicPeriod"/>
            </a:pPr>
            <a:r>
              <a:rPr lang="ru-RU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Умеренной.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 упражнения желательно выполнять в умеренном темпе во избежание переутомления ребенка.</a:t>
            </a:r>
          </a:p>
          <a:p>
            <a:pPr marL="514350" indent="-514350" algn="just">
              <a:buAutoNum type="arabicPeriod"/>
            </a:pPr>
            <a:r>
              <a:rPr lang="ru-RU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Доступной.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Упражнения должны быть знакомыми.</a:t>
            </a:r>
          </a:p>
          <a:p>
            <a:pPr marL="514350" indent="-514350" algn="just">
              <a:buAutoNum type="arabicPeriod"/>
            </a:pPr>
            <a:r>
              <a:rPr lang="ru-RU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Разнообразной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поддержки интереса ребенка.</a:t>
            </a:r>
          </a:p>
          <a:p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5598368" y="4448906"/>
            <a:ext cx="6217324" cy="2125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39188996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-13063" y="0"/>
            <a:ext cx="12192000" cy="6858000"/>
          </a:xfrm>
          <a:prstGeom prst="rect">
            <a:avLst/>
          </a:prstGeom>
          <a:effectLst>
            <a:glow rad="127000">
              <a:schemeClr val="accent1">
                <a:alpha val="55000"/>
              </a:schemeClr>
            </a:glow>
          </a:effectLst>
        </p:spPr>
      </p:pic>
      <p:sp>
        <p:nvSpPr>
          <p:cNvPr id="5" name="Прямоугольник 4"/>
          <p:cNvSpPr/>
          <p:nvPr/>
        </p:nvSpPr>
        <p:spPr>
          <a:xfrm>
            <a:off x="850314" y="475253"/>
            <a:ext cx="1078995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/>
              <a:t>«Посмотри вдаль»</a:t>
            </a:r>
          </a:p>
          <a:p>
            <a:pPr algn="just"/>
            <a:r>
              <a:rPr lang="ru-RU" sz="2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Исходное положение – стоя, ноги на ширине плеч, руки за спиной</a:t>
            </a:r>
          </a:p>
          <a:p>
            <a:pPr algn="just"/>
            <a:r>
              <a:rPr lang="ru-RU" sz="2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 – 2 – поворот головы максимально вправо, левую руку приложить ко лбу козырьком. На максимальном отведении зафиксировать взгляд</a:t>
            </a:r>
          </a:p>
          <a:p>
            <a:pPr algn="just"/>
            <a:r>
              <a:rPr lang="ru-RU" sz="2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 – 4 – то же влево</a:t>
            </a:r>
          </a:p>
          <a:p>
            <a:pPr algn="just"/>
            <a:endParaRPr lang="ru-RU" sz="28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53145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effectLst>
            <a:glow rad="127000">
              <a:schemeClr val="accent1">
                <a:alpha val="55000"/>
              </a:schemeClr>
            </a:glow>
          </a:effectLst>
        </p:spPr>
      </p:pic>
      <p:sp>
        <p:nvSpPr>
          <p:cNvPr id="5" name="Прямоугольник 4"/>
          <p:cNvSpPr/>
          <p:nvPr/>
        </p:nvSpPr>
        <p:spPr>
          <a:xfrm>
            <a:off x="850314" y="475253"/>
            <a:ext cx="10789954" cy="25388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/>
              <a:t>  </a:t>
            </a:r>
            <a:r>
              <a:rPr lang="ru-RU" sz="2800" b="1" dirty="0" smtClean="0"/>
              <a:t>«Наклонись»</a:t>
            </a:r>
          </a:p>
          <a:p>
            <a:pPr algn="just"/>
            <a:r>
              <a:rPr lang="ru-RU" sz="2800" dirty="0" smtClean="0"/>
              <a:t>	Исходное положение – стоя, ноги на ширине плеч, руки опущены</a:t>
            </a:r>
          </a:p>
          <a:p>
            <a:pPr algn="just"/>
            <a:r>
              <a:rPr lang="ru-RU" sz="2800" dirty="0" smtClean="0"/>
              <a:t>1 – 2 – наклон вниз, пальчиками коснуться пола</a:t>
            </a:r>
          </a:p>
          <a:p>
            <a:pPr algn="just"/>
            <a:r>
              <a:rPr lang="ru-RU" sz="2800" dirty="0" smtClean="0"/>
              <a:t>3 – 4 – выпрямиться, руки вверх, подняться на носки</a:t>
            </a:r>
            <a:endParaRPr lang="ru-RU" sz="2800" dirty="0" smtClean="0"/>
          </a:p>
          <a:p>
            <a:pPr lvl="0">
              <a:lnSpc>
                <a:spcPct val="107000"/>
              </a:lnSpc>
              <a:spcAft>
                <a:spcPts val="800"/>
              </a:spcAft>
            </a:pP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53145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effectLst>
            <a:glow rad="127000">
              <a:schemeClr val="accent1">
                <a:alpha val="55000"/>
              </a:schemeClr>
            </a:glow>
          </a:effectLst>
        </p:spPr>
      </p:pic>
      <p:sp>
        <p:nvSpPr>
          <p:cNvPr id="5" name="Прямоугольник 4"/>
          <p:cNvSpPr/>
          <p:nvPr/>
        </p:nvSpPr>
        <p:spPr>
          <a:xfrm>
            <a:off x="850314" y="475253"/>
            <a:ext cx="10789954" cy="34006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/>
              <a:t>  </a:t>
            </a:r>
            <a:r>
              <a:rPr lang="ru-RU" sz="2800" b="1" dirty="0" smtClean="0"/>
              <a:t>«Хлопки под коленом»</a:t>
            </a:r>
            <a:endParaRPr lang="ru-RU" sz="2800" b="1" dirty="0" smtClean="0"/>
          </a:p>
          <a:p>
            <a:r>
              <a:rPr lang="ru-RU" sz="2800" dirty="0" smtClean="0"/>
              <a:t>	</a:t>
            </a:r>
            <a:r>
              <a:rPr lang="ru-RU" sz="2800" b="1" dirty="0" smtClean="0"/>
              <a:t> </a:t>
            </a:r>
            <a:r>
              <a:rPr lang="ru-RU" sz="2800" dirty="0" smtClean="0"/>
              <a:t> Исходное </a:t>
            </a:r>
            <a:r>
              <a:rPr lang="ru-RU" sz="2800" dirty="0" smtClean="0"/>
              <a:t>положение – основная стойка</a:t>
            </a:r>
          </a:p>
          <a:p>
            <a:r>
              <a:rPr lang="ru-RU" sz="2800" dirty="0" smtClean="0"/>
              <a:t>1 – 2 –поднять и согнуть правую ногу, хлопнуть под коленом, сказать: «Хлоп!»</a:t>
            </a:r>
          </a:p>
          <a:p>
            <a:r>
              <a:rPr lang="ru-RU" sz="2800" dirty="0" smtClean="0"/>
              <a:t>3 – 4 – исходное положение</a:t>
            </a:r>
          </a:p>
          <a:p>
            <a:r>
              <a:rPr lang="ru-RU" sz="2800" dirty="0" smtClean="0"/>
              <a:t>То же повторить с левой ногой </a:t>
            </a:r>
            <a:endParaRPr lang="ru-RU" sz="2800" dirty="0" smtClean="0"/>
          </a:p>
          <a:p>
            <a:endParaRPr lang="ru-RU" sz="2800" dirty="0" smtClean="0"/>
          </a:p>
          <a:p>
            <a:pPr lvl="0">
              <a:lnSpc>
                <a:spcPct val="107000"/>
              </a:lnSpc>
              <a:spcAft>
                <a:spcPts val="800"/>
              </a:spcAft>
            </a:pP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53145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effectLst>
            <a:glow rad="127000">
              <a:schemeClr val="accent1">
                <a:alpha val="55000"/>
              </a:schemeClr>
            </a:glow>
          </a:effectLst>
        </p:spPr>
      </p:pic>
      <p:sp>
        <p:nvSpPr>
          <p:cNvPr id="5" name="Прямоугольник 4"/>
          <p:cNvSpPr/>
          <p:nvPr/>
        </p:nvSpPr>
        <p:spPr>
          <a:xfrm>
            <a:off x="850314" y="475253"/>
            <a:ext cx="10789954" cy="34006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/>
              <a:t>  </a:t>
            </a:r>
            <a:r>
              <a:rPr lang="ru-RU" sz="3200" b="1" dirty="0" smtClean="0"/>
              <a:t>« Сядь на бочок»</a:t>
            </a:r>
          </a:p>
          <a:p>
            <a:r>
              <a:rPr lang="ru-RU" sz="2800" dirty="0" smtClean="0"/>
              <a:t>Исходное положение – стоя на коленях, руки внизу</a:t>
            </a:r>
          </a:p>
          <a:p>
            <a:r>
              <a:rPr lang="ru-RU" sz="2800" dirty="0" smtClean="0"/>
              <a:t>1 - 2 - сесть на пол вправо</a:t>
            </a:r>
          </a:p>
          <a:p>
            <a:r>
              <a:rPr lang="ru-RU" sz="2800" dirty="0" smtClean="0"/>
              <a:t>3 – 4 – исходное положение</a:t>
            </a:r>
          </a:p>
          <a:p>
            <a:r>
              <a:rPr lang="ru-RU" sz="2800" dirty="0" smtClean="0"/>
              <a:t>5 – 6 – сесть на пол влево</a:t>
            </a:r>
            <a:endParaRPr lang="ru-RU" sz="2800" dirty="0" smtClean="0"/>
          </a:p>
          <a:p>
            <a:endParaRPr lang="ru-RU" sz="2800" dirty="0" smtClean="0"/>
          </a:p>
          <a:p>
            <a:endParaRPr lang="ru-RU" sz="2800" dirty="0" smtClean="0"/>
          </a:p>
          <a:p>
            <a:pPr lvl="0">
              <a:lnSpc>
                <a:spcPct val="107000"/>
              </a:lnSpc>
              <a:spcAft>
                <a:spcPts val="800"/>
              </a:spcAft>
            </a:pP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53145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effectLst>
            <a:glow rad="127000">
              <a:schemeClr val="accent1">
                <a:alpha val="55000"/>
              </a:schemeClr>
            </a:glow>
          </a:effectLst>
        </p:spPr>
      </p:pic>
      <p:sp>
        <p:nvSpPr>
          <p:cNvPr id="5" name="Прямоугольник 4"/>
          <p:cNvSpPr/>
          <p:nvPr/>
        </p:nvSpPr>
        <p:spPr>
          <a:xfrm>
            <a:off x="850314" y="475253"/>
            <a:ext cx="10789954" cy="37083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/>
              <a:t>  </a:t>
            </a:r>
            <a:r>
              <a:rPr lang="ru-RU" sz="2800" b="1" dirty="0" smtClean="0"/>
              <a:t>«Самолетик»</a:t>
            </a:r>
            <a:endParaRPr lang="ru-RU" sz="2800" b="1" dirty="0" smtClean="0"/>
          </a:p>
          <a:p>
            <a:r>
              <a:rPr lang="ru-RU" sz="2800" dirty="0" smtClean="0"/>
              <a:t>	 </a:t>
            </a:r>
            <a:r>
              <a:rPr lang="ru-RU" sz="2800" dirty="0" smtClean="0"/>
              <a:t>Исходное положение – лежа на животе, кисти под подбородком</a:t>
            </a:r>
          </a:p>
          <a:p>
            <a:r>
              <a:rPr lang="ru-RU" sz="2800" dirty="0" smtClean="0"/>
              <a:t>1 – 3 – поднять верхнюю часть туловища, ноги, голову, руки в стороны</a:t>
            </a:r>
          </a:p>
          <a:p>
            <a:r>
              <a:rPr lang="ru-RU" sz="2800" dirty="0" smtClean="0"/>
              <a:t>4 – исходное положение</a:t>
            </a:r>
            <a:endParaRPr lang="ru-RU" sz="2800" dirty="0" smtClean="0"/>
          </a:p>
          <a:p>
            <a:endParaRPr lang="ru-RU" sz="2800" dirty="0" smtClean="0"/>
          </a:p>
          <a:p>
            <a:endParaRPr lang="ru-RU" sz="2000" dirty="0" smtClean="0"/>
          </a:p>
          <a:p>
            <a:pPr lvl="0">
              <a:lnSpc>
                <a:spcPct val="107000"/>
              </a:lnSpc>
              <a:spcAft>
                <a:spcPts val="800"/>
              </a:spcAft>
            </a:pP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53145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effectLst>
            <a:glow rad="127000">
              <a:schemeClr val="accent1">
                <a:alpha val="55000"/>
              </a:schemeClr>
            </a:glow>
          </a:effectLst>
        </p:spPr>
      </p:pic>
      <p:sp>
        <p:nvSpPr>
          <p:cNvPr id="5" name="Прямоугольник 4"/>
          <p:cNvSpPr/>
          <p:nvPr/>
        </p:nvSpPr>
        <p:spPr>
          <a:xfrm>
            <a:off x="850314" y="475253"/>
            <a:ext cx="10789954" cy="37083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/>
              <a:t> </a:t>
            </a:r>
            <a:r>
              <a:rPr lang="ru-RU" sz="2800" b="1" dirty="0" smtClean="0"/>
              <a:t>Дыхательное упражнение «Гудок парохода»</a:t>
            </a:r>
            <a:endParaRPr lang="ru-RU" sz="2800" b="1" dirty="0" smtClean="0"/>
          </a:p>
          <a:p>
            <a:r>
              <a:rPr lang="ru-RU" sz="2800" dirty="0" smtClean="0"/>
              <a:t>	 </a:t>
            </a:r>
            <a:r>
              <a:rPr lang="ru-RU" sz="2800" dirty="0" smtClean="0"/>
              <a:t>Исходное положение – основная стойка</a:t>
            </a:r>
          </a:p>
          <a:p>
            <a:r>
              <a:rPr lang="ru-RU" sz="2800" dirty="0" smtClean="0"/>
              <a:t>1 – через нос с шумом набрать воздух</a:t>
            </a:r>
          </a:p>
          <a:p>
            <a:r>
              <a:rPr lang="ru-RU" sz="2800" dirty="0" smtClean="0"/>
              <a:t>2 – задержать дыхание на 1-2 секунды</a:t>
            </a:r>
          </a:p>
          <a:p>
            <a:r>
              <a:rPr lang="ru-RU" sz="2800" dirty="0" smtClean="0"/>
              <a:t>3 – с шумом выдохнуть воздух через губы, сложенные «трубочкой» со звуком «У-у-у» (выдох удлинен)</a:t>
            </a:r>
          </a:p>
          <a:p>
            <a:endParaRPr lang="ru-RU" sz="2800" dirty="0" smtClean="0"/>
          </a:p>
          <a:p>
            <a:r>
              <a:rPr lang="ru-RU" sz="2000" dirty="0" smtClean="0"/>
              <a:t>Использованы материалы с сайта </a:t>
            </a:r>
            <a:r>
              <a:rPr lang="en-US" sz="2000" dirty="0" smtClean="0"/>
              <a:t>nsportal.ru</a:t>
            </a:r>
            <a:endParaRPr lang="ru-RU" sz="2000" dirty="0" smtClean="0"/>
          </a:p>
          <a:p>
            <a:pPr lvl="0">
              <a:lnSpc>
                <a:spcPct val="107000"/>
              </a:lnSpc>
              <a:spcAft>
                <a:spcPts val="800"/>
              </a:spcAft>
            </a:pP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53145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t.depositphotos.com/2547101/2901/v/950/depositphotos_29019061-stock-illustration-seamless-pattern-with-healthy-lifestyl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9753601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280159" y="1205699"/>
            <a:ext cx="9823269" cy="31836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9600" b="1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СПАСИБО ЗА ВНИМАНИЕ!</a:t>
            </a:r>
            <a:endParaRPr lang="ru-RU" sz="9600" b="1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27456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1657</TotalTime>
  <Words>140</Words>
  <Application>Microsoft Office PowerPoint</Application>
  <PresentationFormat>Произвольный</PresentationFormat>
  <Paragraphs>49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Аспект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Natali</dc:creator>
  <cp:lastModifiedBy>Userr</cp:lastModifiedBy>
  <cp:revision>112</cp:revision>
  <dcterms:created xsi:type="dcterms:W3CDTF">2016-11-20T13:11:58Z</dcterms:created>
  <dcterms:modified xsi:type="dcterms:W3CDTF">2020-04-25T08:08:17Z</dcterms:modified>
</cp:coreProperties>
</file>